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58"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1" autoAdjust="0"/>
    <p:restoredTop sz="94660"/>
  </p:normalViewPr>
  <p:slideViewPr>
    <p:cSldViewPr snapToGrid="0">
      <p:cViewPr varScale="1">
        <p:scale>
          <a:sx n="70" d="100"/>
          <a:sy n="70" d="100"/>
        </p:scale>
        <p:origin x="7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1785700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9DCE53-4620-4CDF-8BBF-18A53C37332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197376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3168011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43342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23137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887654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458535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3820516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2347124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4109313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2398275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9DCE53-4620-4CDF-8BBF-18A53C37332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124349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9DCE53-4620-4CDF-8BBF-18A53C37332A}"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3284330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231853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4159222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69DCE53-4620-4CDF-8BBF-18A53C37332A}" type="datetimeFigureOut">
              <a:rPr lang="en-US" smtClean="0"/>
              <a:t>4/1/2021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2984584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9DCE53-4620-4CDF-8BBF-18A53C37332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D25486-7E60-43FC-AB92-1B5EBEDA35EA}" type="slidenum">
              <a:rPr lang="en-US" smtClean="0"/>
              <a:t>‹#›</a:t>
            </a:fld>
            <a:endParaRPr lang="en-US"/>
          </a:p>
        </p:txBody>
      </p:sp>
    </p:spTree>
    <p:extLst>
      <p:ext uri="{BB962C8B-B14F-4D97-AF65-F5344CB8AC3E}">
        <p14:creationId xmlns:p14="http://schemas.microsoft.com/office/powerpoint/2010/main" val="3177387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9DCE53-4620-4CDF-8BBF-18A53C37332A}" type="datetimeFigureOut">
              <a:rPr lang="en-US" smtClean="0"/>
              <a:t>4/1/2021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7D25486-7E60-43FC-AB92-1B5EBEDA35EA}" type="slidenum">
              <a:rPr lang="en-US" smtClean="0"/>
              <a:t>‹#›</a:t>
            </a:fld>
            <a:endParaRPr lang="en-US"/>
          </a:p>
        </p:txBody>
      </p:sp>
    </p:spTree>
    <p:extLst>
      <p:ext uri="{BB962C8B-B14F-4D97-AF65-F5344CB8AC3E}">
        <p14:creationId xmlns:p14="http://schemas.microsoft.com/office/powerpoint/2010/main" val="24893522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promotionproducts.com.au/promotional-articles/Expand-Your-Marketing-with-Promotional-Sunscreen/" TargetMode="External"/><Relationship Id="rId7" Type="http://schemas.openxmlformats.org/officeDocument/2006/relationships/hyperlink" Target="https://moneyning.com/shopping-smart/does-a-higher-price-always-mean-higher-quality/" TargetMode="External"/><Relationship Id="rId2" Type="http://schemas.openxmlformats.org/officeDocument/2006/relationships/hyperlink" Target="https://www.entrepreneur.com/article/299335" TargetMode="External"/><Relationship Id="rId1" Type="http://schemas.openxmlformats.org/officeDocument/2006/relationships/slideLayout" Target="../slideLayouts/slideLayout2.xml"/><Relationship Id="rId6" Type="http://schemas.openxmlformats.org/officeDocument/2006/relationships/hyperlink" Target="https://www.unleashedsoftware.com/blog/discount-pricing-strategy-explained" TargetMode="External"/><Relationship Id="rId5" Type="http://schemas.openxmlformats.org/officeDocument/2006/relationships/hyperlink" Target="https://www.frog-dog.com/magazine/adjust-price-product-service" TargetMode="External"/><Relationship Id="rId4" Type="http://schemas.openxmlformats.org/officeDocument/2006/relationships/hyperlink" Target="https://www.evinex.com/promotion-strategy/#promotion-strategy-fundamental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2C0650-7902-4F28-93F3-99092ADA8FAC}"/>
              </a:ext>
            </a:extLst>
          </p:cNvPr>
          <p:cNvSpPr>
            <a:spLocks noGrp="1"/>
          </p:cNvSpPr>
          <p:nvPr>
            <p:ph type="ctrTitle"/>
          </p:nvPr>
        </p:nvSpPr>
        <p:spPr>
          <a:xfrm>
            <a:off x="1154955" y="1219200"/>
            <a:ext cx="8825658" cy="3030828"/>
          </a:xfrm>
        </p:spPr>
        <p:txBody>
          <a:bodyPr/>
          <a:lstStyle/>
          <a:p>
            <a:r>
              <a:rPr lang="en-US" dirty="0">
                <a:latin typeface="Times New Roman" panose="02020603050405020304" pitchFamily="18" charset="0"/>
                <a:cs typeface="Times New Roman" panose="02020603050405020304" pitchFamily="18" charset="0"/>
              </a:rPr>
              <a:t>Sunscreen Products</a:t>
            </a:r>
          </a:p>
        </p:txBody>
      </p:sp>
      <p:sp>
        <p:nvSpPr>
          <p:cNvPr id="3" name="Subtitle 2">
            <a:extLst>
              <a:ext uri="{FF2B5EF4-FFF2-40B4-BE49-F238E27FC236}">
                <a16:creationId xmlns:a16="http://schemas.microsoft.com/office/drawing/2014/main" xmlns="" id="{D1404876-51BC-4E98-83D6-2AB5A63F608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149885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14BCA6-8726-4CAF-87AC-3E24E94661AD}"/>
              </a:ext>
            </a:extLst>
          </p:cNvPr>
          <p:cNvSpPr>
            <a:spLocks noGrp="1"/>
          </p:cNvSpPr>
          <p:nvPr>
            <p:ph type="title"/>
          </p:nvPr>
        </p:nvSpPr>
        <p:spPr/>
        <p:txBody>
          <a:bodyPr/>
          <a:lstStyle/>
          <a:p>
            <a:r>
              <a:rPr lang="en-US" b="1" dirty="0"/>
              <a:t>		marketing and promotion</a:t>
            </a:r>
          </a:p>
        </p:txBody>
      </p:sp>
      <p:sp>
        <p:nvSpPr>
          <p:cNvPr id="3" name="Content Placeholder 2">
            <a:extLst>
              <a:ext uri="{FF2B5EF4-FFF2-40B4-BE49-F238E27FC236}">
                <a16:creationId xmlns:a16="http://schemas.microsoft.com/office/drawing/2014/main" xmlns="" id="{0F00BD5D-F6A6-49E1-A8BB-5A061AB193FD}"/>
              </a:ext>
            </a:extLst>
          </p:cNvPr>
          <p:cNvSpPr>
            <a:spLocks noGrp="1"/>
          </p:cNvSpPr>
          <p:nvPr>
            <p:ph idx="1"/>
          </p:nvPr>
        </p:nvSpPr>
        <p:spPr>
          <a:xfrm>
            <a:off x="645130" y="1853248"/>
            <a:ext cx="9404723" cy="5004752"/>
          </a:xfrm>
        </p:spPr>
        <p:txBody>
          <a:bodyPr>
            <a:normAutofit lnSpcReduction="10000"/>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 While marketing for products one should focus on medium where most of their customers are. For instance, when promoting this product, it will be hard for people to get the information through mediums such as magazines or news papers.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On the other hand, when promoting the products through social media and television, they may get the information fast and also the promotion will be seen by many people.</a:t>
            </a:r>
          </a:p>
          <a:p>
            <a:pPr marL="0" indent="0" algn="just">
              <a:buNone/>
            </a:pPr>
            <a:r>
              <a:rPr lang="en-US" dirty="0">
                <a:latin typeface="Times New Roman" panose="02020603050405020304" pitchFamily="18" charset="0"/>
                <a:cs typeface="Times New Roman" panose="02020603050405020304" pitchFamily="18" charset="0"/>
              </a:rPr>
              <a:t>																</a:t>
            </a:r>
            <a:r>
              <a:rPr lang="en-US" dirty="0">
                <a:solidFill>
                  <a:srgbClr val="00B0F0"/>
                </a:solidFill>
                <a:latin typeface="Times New Roman" panose="02020603050405020304" pitchFamily="18" charset="0"/>
                <a:cs typeface="Times New Roman" panose="02020603050405020304" pitchFamily="18" charset="0"/>
              </a:rPr>
              <a:t>(Adams, 2017)</a:t>
            </a:r>
          </a:p>
        </p:txBody>
      </p:sp>
    </p:spTree>
    <p:extLst>
      <p:ext uri="{BB962C8B-B14F-4D97-AF65-F5344CB8AC3E}">
        <p14:creationId xmlns:p14="http://schemas.microsoft.com/office/powerpoint/2010/main" val="3180014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F795E4-9B1F-49C3-842A-C9CFB105DC71}"/>
              </a:ext>
            </a:extLst>
          </p:cNvPr>
          <p:cNvSpPr>
            <a:spLocks noGrp="1"/>
          </p:cNvSpPr>
          <p:nvPr>
            <p:ph type="title"/>
          </p:nvPr>
        </p:nvSpPr>
        <p:spPr/>
        <p:txBody>
          <a:bodyPr/>
          <a:lstStyle/>
          <a:p>
            <a:r>
              <a:rPr lang="en-US" b="1" dirty="0"/>
              <a:t>		marketing and promotion</a:t>
            </a:r>
            <a:endParaRPr lang="en-US" dirty="0"/>
          </a:p>
        </p:txBody>
      </p:sp>
      <p:sp>
        <p:nvSpPr>
          <p:cNvPr id="3" name="Content Placeholder 2">
            <a:extLst>
              <a:ext uri="{FF2B5EF4-FFF2-40B4-BE49-F238E27FC236}">
                <a16:creationId xmlns:a16="http://schemas.microsoft.com/office/drawing/2014/main" xmlns="" id="{FDAEE638-14BD-447B-AB3A-3FCB9D9B2140}"/>
              </a:ext>
            </a:extLst>
          </p:cNvPr>
          <p:cNvSpPr>
            <a:spLocks noGrp="1"/>
          </p:cNvSpPr>
          <p:nvPr>
            <p:ph idx="1"/>
          </p:nvPr>
        </p:nvSpPr>
        <p:spPr>
          <a:xfrm>
            <a:off x="645132" y="1853248"/>
            <a:ext cx="9404722" cy="4552034"/>
          </a:xfrm>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Advertising is of the commonly used strategy of selling their products. Through advertisement the companies are able to adverse their products. Advertising involves tolling people about the product for example, mentioning why someone should chose their products and also the services they offer.</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When advertising it is also important to know the methods to use when advertising.</a:t>
            </a:r>
          </a:p>
          <a:p>
            <a:pPr marL="0" indent="0" algn="just">
              <a:buNone/>
            </a:pPr>
            <a:r>
              <a:rPr lang="en-US" dirty="0">
                <a:solidFill>
                  <a:srgbClr val="00B0F0"/>
                </a:solidFill>
                <a:latin typeface="Times New Roman" panose="02020603050405020304" pitchFamily="18" charset="0"/>
                <a:cs typeface="Times New Roman" panose="02020603050405020304" pitchFamily="18" charset="0"/>
              </a:rPr>
              <a:t>											(Australian Promotional Products, 2021)</a:t>
            </a:r>
          </a:p>
        </p:txBody>
      </p:sp>
    </p:spTree>
    <p:extLst>
      <p:ext uri="{BB962C8B-B14F-4D97-AF65-F5344CB8AC3E}">
        <p14:creationId xmlns:p14="http://schemas.microsoft.com/office/powerpoint/2010/main" val="159543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79801B-B9A3-4045-AC5D-215FFF271B6E}"/>
              </a:ext>
            </a:extLst>
          </p:cNvPr>
          <p:cNvSpPr>
            <a:spLocks noGrp="1"/>
          </p:cNvSpPr>
          <p:nvPr>
            <p:ph type="title"/>
          </p:nvPr>
        </p:nvSpPr>
        <p:spPr/>
        <p:txBody>
          <a:bodyPr/>
          <a:lstStyle/>
          <a:p>
            <a:r>
              <a:rPr lang="en-US" b="1" dirty="0"/>
              <a:t/>
            </a:r>
            <a:br>
              <a:rPr lang="en-US" b="1" dirty="0"/>
            </a:br>
            <a:r>
              <a:rPr lang="en-US" b="1" dirty="0"/>
              <a:t>		marketing and promotion</a:t>
            </a:r>
            <a:endParaRPr lang="en-US" dirty="0"/>
          </a:p>
        </p:txBody>
      </p:sp>
      <p:sp>
        <p:nvSpPr>
          <p:cNvPr id="3" name="Content Placeholder 2">
            <a:extLst>
              <a:ext uri="{FF2B5EF4-FFF2-40B4-BE49-F238E27FC236}">
                <a16:creationId xmlns:a16="http://schemas.microsoft.com/office/drawing/2014/main" xmlns="" id="{DB1F0607-D48A-409B-BAFB-241A734C13FD}"/>
              </a:ext>
            </a:extLst>
          </p:cNvPr>
          <p:cNvSpPr>
            <a:spLocks noGrp="1"/>
          </p:cNvSpPr>
          <p:nvPr>
            <p:ph idx="1"/>
          </p:nvPr>
        </p:nvSpPr>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Since the product can be used generally, therefore, all public means of advertisements can be used. For example, using posters and billboard and also through television adverts.</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This action help to attract the customers. the adverts should consist of the name of the product, price etc.</a:t>
            </a:r>
          </a:p>
          <a:p>
            <a:pPr marL="0" indent="0" algn="just">
              <a:buNone/>
            </a:pPr>
            <a:r>
              <a:rPr lang="en-US" dirty="0">
                <a:solidFill>
                  <a:srgbClr val="00B0F0"/>
                </a:solidFill>
                <a:latin typeface="Times New Roman" panose="02020603050405020304" pitchFamily="18" charset="0"/>
                <a:cs typeface="Times New Roman" panose="02020603050405020304" pitchFamily="18" charset="0"/>
              </a:rPr>
              <a:t>															(Adams, 2017)</a:t>
            </a:r>
          </a:p>
        </p:txBody>
      </p:sp>
    </p:spTree>
    <p:extLst>
      <p:ext uri="{BB962C8B-B14F-4D97-AF65-F5344CB8AC3E}">
        <p14:creationId xmlns:p14="http://schemas.microsoft.com/office/powerpoint/2010/main" val="551214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2192CD-7500-4D23-A056-6FAF7E3B0EFE}"/>
              </a:ext>
            </a:extLst>
          </p:cNvPr>
          <p:cNvSpPr>
            <a:spLocks noGrp="1"/>
          </p:cNvSpPr>
          <p:nvPr>
            <p:ph type="title"/>
          </p:nvPr>
        </p:nvSpPr>
        <p:spPr/>
        <p:txBody>
          <a:bodyPr/>
          <a:lstStyle/>
          <a:p>
            <a:r>
              <a:rPr lang="en-US" b="1" dirty="0"/>
              <a:t>		marketing and promotion</a:t>
            </a:r>
            <a:endParaRPr lang="en-US" dirty="0"/>
          </a:p>
        </p:txBody>
      </p:sp>
      <p:sp>
        <p:nvSpPr>
          <p:cNvPr id="3" name="Content Placeholder 2">
            <a:extLst>
              <a:ext uri="{FF2B5EF4-FFF2-40B4-BE49-F238E27FC236}">
                <a16:creationId xmlns:a16="http://schemas.microsoft.com/office/drawing/2014/main" xmlns="" id="{5160AA7A-0F14-419D-B7D4-D7EEF8E59A57}"/>
              </a:ext>
            </a:extLst>
          </p:cNvPr>
          <p:cNvSpPr>
            <a:spLocks noGrp="1"/>
          </p:cNvSpPr>
          <p:nvPr>
            <p:ph idx="1"/>
          </p:nvPr>
        </p:nvSpPr>
        <p:spPr>
          <a:xfrm>
            <a:off x="645132" y="2052918"/>
            <a:ext cx="9404722" cy="4195481"/>
          </a:xfrm>
        </p:spPr>
        <p:txBody>
          <a:bodyPr>
            <a:normAutofit fontScale="92500" lnSpcReduction="10000"/>
          </a:bodyPr>
          <a:lstStyle/>
          <a:p>
            <a:pPr algn="just"/>
            <a:r>
              <a:rPr lang="en-US" sz="3200" dirty="0">
                <a:latin typeface="Times New Roman" panose="02020603050405020304" pitchFamily="18" charset="0"/>
                <a:cs typeface="Times New Roman" panose="02020603050405020304" pitchFamily="18" charset="0"/>
              </a:rPr>
              <a:t>Another advertising method is through, use of leaflets or radio. Also, as mentioned before, it depends with customers. leaflets cannot be used to advertise the sunscreen products to the old.</a:t>
            </a:r>
          </a:p>
          <a:p>
            <a:pPr algn="just"/>
            <a:r>
              <a:rPr lang="en-US" sz="3200" dirty="0">
                <a:latin typeface="Times New Roman" panose="02020603050405020304" pitchFamily="18" charset="0"/>
                <a:cs typeface="Times New Roman" panose="02020603050405020304" pitchFamily="18" charset="0"/>
              </a:rPr>
              <a:t>Also, one cannot advertise their sunscreen products to youth and teens through the radio. Therefore knowing the audience provides the good way of promoting the products. </a:t>
            </a:r>
          </a:p>
          <a:p>
            <a:pPr marL="0" indent="0" algn="just">
              <a:buNone/>
            </a:pPr>
            <a:r>
              <a:rPr lang="en-US" sz="2200" dirty="0">
                <a:solidFill>
                  <a:srgbClr val="00B0F0"/>
                </a:solidFill>
                <a:latin typeface="Times New Roman" panose="02020603050405020304" pitchFamily="18" charset="0"/>
                <a:cs typeface="Times New Roman" panose="02020603050405020304" pitchFamily="18" charset="0"/>
              </a:rPr>
              <a:t>																(Melanie, 2017)</a:t>
            </a:r>
          </a:p>
        </p:txBody>
      </p:sp>
    </p:spTree>
    <p:extLst>
      <p:ext uri="{BB962C8B-B14F-4D97-AF65-F5344CB8AC3E}">
        <p14:creationId xmlns:p14="http://schemas.microsoft.com/office/powerpoint/2010/main" val="153695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E47D3A-A2A3-4D49-982C-0F00EB4EE5D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xmlns="" id="{AB5F48E0-A07D-4351-90E8-0CA58256B65B}"/>
              </a:ext>
            </a:extLst>
          </p:cNvPr>
          <p:cNvSpPr>
            <a:spLocks noGrp="1"/>
          </p:cNvSpPr>
          <p:nvPr>
            <p:ph idx="1"/>
          </p:nvPr>
        </p:nvSpPr>
        <p:spPr/>
        <p:txBody>
          <a:bodyPr>
            <a:normAutofit/>
          </a:bodyPr>
          <a:lstStyle/>
          <a:p>
            <a:pPr>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PowerPoint slides have mentioned discussed about  the sunscreen product. What it is.</a:t>
            </a:r>
          </a:p>
          <a:p>
            <a:pPr>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presentation has tackled the main use of the sunscreen products and it price.</a:t>
            </a:r>
          </a:p>
          <a:p>
            <a:pPr>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This presentation have also covered several methods of promoting the product.</a:t>
            </a:r>
          </a:p>
          <a:p>
            <a:pPr marL="0" indent="0">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915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915183-D686-4DEA-BC09-C874871990DC}"/>
              </a:ext>
            </a:extLst>
          </p:cNvPr>
          <p:cNvSpPr>
            <a:spLocks noGrp="1"/>
          </p:cNvSpPr>
          <p:nvPr>
            <p:ph type="title"/>
          </p:nvPr>
        </p:nvSpPr>
        <p:spPr/>
        <p:txBody>
          <a:bodyPr/>
          <a:lstStyle/>
          <a:p>
            <a:r>
              <a:rPr lang="en-US" sz="4400" b="0" i="0" dirty="0">
                <a:solidFill>
                  <a:srgbClr val="000000"/>
                </a:solidFill>
                <a:effectLst/>
                <a:latin typeface="Calibri" panose="020F0502020204030204" pitchFamily="34" charset="0"/>
              </a:rPr>
              <a:t>References</a:t>
            </a:r>
            <a:endParaRPr lang="en-US" dirty="0"/>
          </a:p>
        </p:txBody>
      </p:sp>
      <p:sp>
        <p:nvSpPr>
          <p:cNvPr id="3" name="Content Placeholder 2">
            <a:extLst>
              <a:ext uri="{FF2B5EF4-FFF2-40B4-BE49-F238E27FC236}">
                <a16:creationId xmlns:a16="http://schemas.microsoft.com/office/drawing/2014/main" xmlns="" id="{4E448103-B6F6-4FF9-A3F6-2BF23E2651FD}"/>
              </a:ext>
            </a:extLst>
          </p:cNvPr>
          <p:cNvSpPr>
            <a:spLocks noGrp="1"/>
          </p:cNvSpPr>
          <p:nvPr>
            <p:ph idx="1"/>
          </p:nvPr>
        </p:nvSpPr>
        <p:spPr>
          <a:xfrm>
            <a:off x="645132" y="1378039"/>
            <a:ext cx="9404722" cy="5479961"/>
          </a:xfrm>
        </p:spPr>
        <p:txBody>
          <a:bodyPr>
            <a:normAutofit fontScale="25000" lnSpcReduction="20000"/>
          </a:bodyPr>
          <a:lstStyle/>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Adams, R. (2017). </a:t>
            </a:r>
            <a:r>
              <a:rPr lang="en-US" sz="4300" b="0" i="1" dirty="0">
                <a:solidFill>
                  <a:srgbClr val="000000"/>
                </a:solidFill>
                <a:effectLst/>
                <a:latin typeface="Times New Roman" panose="02020603050405020304" pitchFamily="18" charset="0"/>
                <a:cs typeface="Times New Roman" panose="02020603050405020304" pitchFamily="18" charset="0"/>
              </a:rPr>
              <a:t>10 marketing strategies to fuel your business growth</a:t>
            </a:r>
            <a:r>
              <a:rPr lang="en-US" sz="4300" b="0" i="0" dirty="0">
                <a:solidFill>
                  <a:srgbClr val="000000"/>
                </a:solidFill>
                <a:effectLst/>
                <a:latin typeface="Times New Roman" panose="02020603050405020304" pitchFamily="18" charset="0"/>
                <a:cs typeface="Times New Roman" panose="02020603050405020304" pitchFamily="18" charset="0"/>
              </a:rPr>
              <a:t>. Entrepreneur.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2"/>
              </a:rPr>
              <a:t>https://www.entrepreneur.com/article/299335</a:t>
            </a:r>
            <a:endParaRPr lang="en-US" sz="4300" b="0" i="0" dirty="0">
              <a:solidFill>
                <a:srgbClr val="000000"/>
              </a:solidFill>
              <a:effectLst/>
              <a:latin typeface="Times New Roman" panose="02020603050405020304" pitchFamily="18" charset="0"/>
              <a:cs typeface="Times New Roman" panose="02020603050405020304" pitchFamily="18" charset="0"/>
            </a:endParaRPr>
          </a:p>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Australian </a:t>
            </a:r>
            <a:r>
              <a:rPr lang="en-US" sz="4300" b="0" i="0" dirty="0" err="1">
                <a:solidFill>
                  <a:srgbClr val="000000"/>
                </a:solidFill>
                <a:effectLst/>
                <a:latin typeface="Times New Roman" panose="02020603050405020304" pitchFamily="18" charset="0"/>
                <a:cs typeface="Times New Roman" panose="02020603050405020304" pitchFamily="18" charset="0"/>
              </a:rPr>
              <a:t>Promotionl</a:t>
            </a:r>
            <a:r>
              <a:rPr lang="en-US" sz="4300" b="0" i="0" dirty="0">
                <a:solidFill>
                  <a:srgbClr val="000000"/>
                </a:solidFill>
                <a:effectLst/>
                <a:latin typeface="Times New Roman" panose="02020603050405020304" pitchFamily="18" charset="0"/>
                <a:cs typeface="Times New Roman" panose="02020603050405020304" pitchFamily="18" charset="0"/>
              </a:rPr>
              <a:t> Products. (n.d.). </a:t>
            </a:r>
            <a:r>
              <a:rPr lang="en-US" sz="4300" b="0" i="1" dirty="0">
                <a:solidFill>
                  <a:srgbClr val="000000"/>
                </a:solidFill>
                <a:effectLst/>
                <a:latin typeface="Times New Roman" panose="02020603050405020304" pitchFamily="18" charset="0"/>
                <a:cs typeface="Times New Roman" panose="02020603050405020304" pitchFamily="18" charset="0"/>
              </a:rPr>
              <a:t>Expand your marketing with promotional sunscreen</a:t>
            </a:r>
            <a:r>
              <a:rPr lang="en-US" sz="4300" b="0" i="0" dirty="0">
                <a:solidFill>
                  <a:srgbClr val="000000"/>
                </a:solidFill>
                <a:effectLst/>
                <a:latin typeface="Times New Roman" panose="02020603050405020304" pitchFamily="18" charset="0"/>
                <a:cs typeface="Times New Roman" panose="02020603050405020304" pitchFamily="18" charset="0"/>
              </a:rPr>
              <a:t>. Promotional Products – Gifts and Giveaways: Promotion Products Australia.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3"/>
              </a:rPr>
              <a:t>https://www.promotionproducts.com.au/promotional-articles/Expand-Your-Marketing-with-Promotional-Sunscreen/</a:t>
            </a:r>
            <a:endParaRPr lang="en-US" sz="4300" b="0" i="0" dirty="0">
              <a:solidFill>
                <a:srgbClr val="000000"/>
              </a:solidFill>
              <a:effectLst/>
              <a:latin typeface="Times New Roman" panose="02020603050405020304" pitchFamily="18" charset="0"/>
              <a:cs typeface="Times New Roman" panose="02020603050405020304" pitchFamily="18" charset="0"/>
            </a:endParaRPr>
          </a:p>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Dean, B. (2020). </a:t>
            </a:r>
            <a:r>
              <a:rPr lang="en-US" sz="4300" b="0" i="1" dirty="0">
                <a:solidFill>
                  <a:srgbClr val="000000"/>
                </a:solidFill>
                <a:effectLst/>
                <a:latin typeface="Times New Roman" panose="02020603050405020304" pitchFamily="18" charset="0"/>
                <a:cs typeface="Times New Roman" panose="02020603050405020304" pitchFamily="18" charset="0"/>
              </a:rPr>
              <a:t>Promotion strategy: How to promote your business [2020]</a:t>
            </a:r>
            <a:r>
              <a:rPr lang="en-US" sz="4300" b="0" i="0" dirty="0">
                <a:solidFill>
                  <a:srgbClr val="000000"/>
                </a:solidFill>
                <a:effectLst/>
                <a:latin typeface="Times New Roman" panose="02020603050405020304" pitchFamily="18" charset="0"/>
                <a:cs typeface="Times New Roman" panose="02020603050405020304" pitchFamily="18" charset="0"/>
              </a:rPr>
              <a:t>. </a:t>
            </a:r>
            <a:r>
              <a:rPr lang="en-US" sz="4300" b="0" i="0" dirty="0" err="1">
                <a:solidFill>
                  <a:srgbClr val="000000"/>
                </a:solidFill>
                <a:effectLst/>
                <a:latin typeface="Times New Roman" panose="02020603050405020304" pitchFamily="18" charset="0"/>
                <a:cs typeface="Times New Roman" panose="02020603050405020304" pitchFamily="18" charset="0"/>
              </a:rPr>
              <a:t>Evinex</a:t>
            </a:r>
            <a:r>
              <a:rPr lang="en-US" sz="4300" b="0" i="0" dirty="0">
                <a:solidFill>
                  <a:srgbClr val="000000"/>
                </a:solidFill>
                <a:effectLst/>
                <a:latin typeface="Times New Roman" panose="02020603050405020304" pitchFamily="18" charset="0"/>
                <a:cs typeface="Times New Roman" panose="02020603050405020304" pitchFamily="18" charset="0"/>
              </a:rPr>
              <a:t> Digital Marketing Agency.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4"/>
              </a:rPr>
              <a:t>https://www.evinex.com/promotion-strategy/#promotion-strategy-fundamentals</a:t>
            </a:r>
            <a:endParaRPr lang="en-US" sz="4300" b="0" i="0" dirty="0">
              <a:solidFill>
                <a:srgbClr val="000000"/>
              </a:solidFill>
              <a:effectLst/>
              <a:latin typeface="Times New Roman" panose="02020603050405020304" pitchFamily="18" charset="0"/>
              <a:cs typeface="Times New Roman" panose="02020603050405020304" pitchFamily="18" charset="0"/>
            </a:endParaRPr>
          </a:p>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FrogDog. (2016). </a:t>
            </a:r>
            <a:r>
              <a:rPr lang="en-US" sz="4300" b="0" i="1" dirty="0">
                <a:solidFill>
                  <a:srgbClr val="000000"/>
                </a:solidFill>
                <a:effectLst/>
                <a:latin typeface="Times New Roman" panose="02020603050405020304" pitchFamily="18" charset="0"/>
                <a:cs typeface="Times New Roman" panose="02020603050405020304" pitchFamily="18" charset="0"/>
              </a:rPr>
              <a:t>When and how to adjust the price of your product or service</a:t>
            </a:r>
            <a:r>
              <a:rPr lang="en-US" sz="4300" b="0" i="0" dirty="0">
                <a:solidFill>
                  <a:srgbClr val="000000"/>
                </a:solidFill>
                <a:effectLst/>
                <a:latin typeface="Times New Roman" panose="02020603050405020304" pitchFamily="18" charset="0"/>
                <a:cs typeface="Times New Roman" panose="02020603050405020304" pitchFamily="18" charset="0"/>
              </a:rPr>
              <a:t>. FrogDog Marketing.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5"/>
              </a:rPr>
              <a:t>https://www.frog-dog.com/magazine/adjust-price-product-service</a:t>
            </a:r>
            <a:endParaRPr lang="en-US" sz="4300" b="0" i="0" dirty="0">
              <a:solidFill>
                <a:srgbClr val="000000"/>
              </a:solidFill>
              <a:effectLst/>
              <a:latin typeface="Times New Roman" panose="02020603050405020304" pitchFamily="18" charset="0"/>
              <a:cs typeface="Times New Roman" panose="02020603050405020304" pitchFamily="18" charset="0"/>
            </a:endParaRPr>
          </a:p>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Melanie. (2020). </a:t>
            </a:r>
            <a:r>
              <a:rPr lang="en-US" sz="4300" b="0" i="1" dirty="0">
                <a:solidFill>
                  <a:srgbClr val="000000"/>
                </a:solidFill>
                <a:effectLst/>
                <a:latin typeface="Times New Roman" panose="02020603050405020304" pitchFamily="18" charset="0"/>
                <a:cs typeface="Times New Roman" panose="02020603050405020304" pitchFamily="18" charset="0"/>
              </a:rPr>
              <a:t>Discount pricing strategy explained</a:t>
            </a:r>
            <a:r>
              <a:rPr lang="en-US" sz="4300" b="0" i="0" dirty="0">
                <a:solidFill>
                  <a:srgbClr val="000000"/>
                </a:solidFill>
                <a:effectLst/>
                <a:latin typeface="Times New Roman" panose="02020603050405020304" pitchFamily="18" charset="0"/>
                <a:cs typeface="Times New Roman" panose="02020603050405020304" pitchFamily="18" charset="0"/>
              </a:rPr>
              <a:t>. Unleashed Software.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6"/>
              </a:rPr>
              <a:t>https://www.unleashedsoftware.com/blog/discount-pricing-strategy-explained</a:t>
            </a:r>
            <a:endParaRPr lang="en-US" sz="4300" b="0" i="0" dirty="0">
              <a:solidFill>
                <a:srgbClr val="000000"/>
              </a:solidFill>
              <a:effectLst/>
              <a:latin typeface="Times New Roman" panose="02020603050405020304" pitchFamily="18" charset="0"/>
              <a:cs typeface="Times New Roman" panose="02020603050405020304" pitchFamily="18" charset="0"/>
            </a:endParaRPr>
          </a:p>
          <a:p>
            <a:pPr marL="0" indent="-457200">
              <a:lnSpc>
                <a:spcPct val="220000"/>
              </a:lnSpc>
              <a:buNone/>
            </a:pPr>
            <a:r>
              <a:rPr lang="en-US" sz="4300" b="0" i="0" dirty="0">
                <a:solidFill>
                  <a:srgbClr val="000000"/>
                </a:solidFill>
                <a:effectLst/>
                <a:latin typeface="Times New Roman" panose="02020603050405020304" pitchFamily="18" charset="0"/>
                <a:cs typeface="Times New Roman" panose="02020603050405020304" pitchFamily="18" charset="0"/>
              </a:rPr>
              <a:t>Sommerfield, J. (2014). </a:t>
            </a:r>
            <a:r>
              <a:rPr lang="en-US" sz="4300" b="0" i="1" dirty="0">
                <a:solidFill>
                  <a:srgbClr val="000000"/>
                </a:solidFill>
                <a:effectLst/>
                <a:latin typeface="Times New Roman" panose="02020603050405020304" pitchFamily="18" charset="0"/>
                <a:cs typeface="Times New Roman" panose="02020603050405020304" pitchFamily="18" charset="0"/>
              </a:rPr>
              <a:t>Does a higher price always mean higher quality?</a:t>
            </a:r>
            <a:r>
              <a:rPr lang="en-US" sz="4300" b="0" i="0" dirty="0">
                <a:solidFill>
                  <a:srgbClr val="000000"/>
                </a:solidFill>
                <a:effectLst/>
                <a:latin typeface="Times New Roman" panose="02020603050405020304" pitchFamily="18" charset="0"/>
                <a:cs typeface="Times New Roman" panose="02020603050405020304" pitchFamily="18" charset="0"/>
              </a:rPr>
              <a:t> </a:t>
            </a:r>
            <a:r>
              <a:rPr lang="en-US" sz="4300" b="0" i="0" dirty="0" err="1">
                <a:solidFill>
                  <a:srgbClr val="000000"/>
                </a:solidFill>
                <a:effectLst/>
                <a:latin typeface="Times New Roman" panose="02020603050405020304" pitchFamily="18" charset="0"/>
                <a:cs typeface="Times New Roman" panose="02020603050405020304" pitchFamily="18" charset="0"/>
              </a:rPr>
              <a:t>MoneyNing</a:t>
            </a:r>
            <a:r>
              <a:rPr lang="en-US" sz="4300" b="0" i="0" dirty="0">
                <a:solidFill>
                  <a:srgbClr val="000000"/>
                </a:solidFill>
                <a:effectLst/>
                <a:latin typeface="Times New Roman" panose="02020603050405020304" pitchFamily="18" charset="0"/>
                <a:cs typeface="Times New Roman" panose="02020603050405020304" pitchFamily="18" charset="0"/>
              </a:rPr>
              <a:t>. </a:t>
            </a:r>
            <a:r>
              <a:rPr lang="en-US" sz="4300" b="0" i="0" u="none" strike="noStrike" dirty="0">
                <a:solidFill>
                  <a:srgbClr val="000000"/>
                </a:solidFill>
                <a:effectLst/>
                <a:latin typeface="Times New Roman" panose="02020603050405020304" pitchFamily="18" charset="0"/>
                <a:cs typeface="Times New Roman" panose="02020603050405020304" pitchFamily="18" charset="0"/>
                <a:hlinkClick r:id="rId7"/>
              </a:rPr>
              <a:t>https://moneyning.com/shopping-smart/does-a-higher-price-always-mean-higher-quality/</a:t>
            </a:r>
            <a:endParaRPr lang="en-US" sz="4300" b="0" i="0" dirty="0">
              <a:solidFill>
                <a:srgbClr val="000000"/>
              </a:solidFill>
              <a:effectLst/>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93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8D7637-A58A-4649-A310-D08E68AC6AC0}"/>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Introduction</a:t>
            </a:r>
            <a:r>
              <a:rPr lang="en-US" dirty="0"/>
              <a:t> </a:t>
            </a:r>
          </a:p>
        </p:txBody>
      </p:sp>
      <p:sp>
        <p:nvSpPr>
          <p:cNvPr id="3" name="Content Placeholder 2">
            <a:extLst>
              <a:ext uri="{FF2B5EF4-FFF2-40B4-BE49-F238E27FC236}">
                <a16:creationId xmlns:a16="http://schemas.microsoft.com/office/drawing/2014/main" xmlns="" id="{2E2C1A01-3F3B-4E14-877C-CF4F49084991}"/>
              </a:ext>
            </a:extLst>
          </p:cNvPr>
          <p:cNvSpPr>
            <a:spLocks noGrp="1"/>
          </p:cNvSpPr>
          <p:nvPr>
            <p:ph idx="1"/>
          </p:nvPr>
        </p:nvSpPr>
        <p:spPr>
          <a:xfrm>
            <a:off x="645130" y="2052918"/>
            <a:ext cx="9404723" cy="4195481"/>
          </a:xfrm>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Sunscreen spays refer to prays that contain chemicals that cover the skin surface to prevent skin problems such as; skin early aging, skin irritation and sunburns.</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Hot climate conditions in America are usually not skin friendly therefore the product helps to cover the skin and prevent the mentioned effects.</a:t>
            </a:r>
          </a:p>
        </p:txBody>
      </p:sp>
    </p:spTree>
    <p:extLst>
      <p:ext uri="{BB962C8B-B14F-4D97-AF65-F5344CB8AC3E}">
        <p14:creationId xmlns:p14="http://schemas.microsoft.com/office/powerpoint/2010/main" val="1611860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469624-4D75-4100-A91B-A23960C172C1}"/>
              </a:ext>
            </a:extLst>
          </p:cNvPr>
          <p:cNvSpPr>
            <a:spLocks noGrp="1"/>
          </p:cNvSpPr>
          <p:nvPr>
            <p:ph type="title"/>
          </p:nvPr>
        </p:nvSpPr>
        <p:spPr/>
        <p:txBody>
          <a:bodyPr/>
          <a:lstStyle/>
          <a:p>
            <a:r>
              <a:rPr lang="en-US" b="1" dirty="0"/>
              <a:t>Place and location</a:t>
            </a:r>
          </a:p>
        </p:txBody>
      </p:sp>
      <p:sp>
        <p:nvSpPr>
          <p:cNvPr id="3" name="Content Placeholder 2">
            <a:extLst>
              <a:ext uri="{FF2B5EF4-FFF2-40B4-BE49-F238E27FC236}">
                <a16:creationId xmlns:a16="http://schemas.microsoft.com/office/drawing/2014/main" xmlns="" id="{CBDDF311-57F4-4960-B0FA-A51AD582A87A}"/>
              </a:ext>
            </a:extLst>
          </p:cNvPr>
          <p:cNvSpPr>
            <a:spLocks noGrp="1"/>
          </p:cNvSpPr>
          <p:nvPr>
            <p:ph idx="1"/>
          </p:nvPr>
        </p:nvSpPr>
        <p:spPr>
          <a:xfrm>
            <a:off x="645132" y="1996226"/>
            <a:ext cx="9404722" cy="4252174"/>
          </a:xfrm>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product is sold to the American people mostly since they are the most affected by their hot climatic conditions.</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 products are sold in most of the shops and cosmetic outlets in America. Therefore the products seems to be available for almost everyone living around America.</a:t>
            </a:r>
          </a:p>
        </p:txBody>
      </p:sp>
    </p:spTree>
    <p:extLst>
      <p:ext uri="{BB962C8B-B14F-4D97-AF65-F5344CB8AC3E}">
        <p14:creationId xmlns:p14="http://schemas.microsoft.com/office/powerpoint/2010/main" val="2081141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B89AEE-4793-4ADF-9E74-48D5B7B71624}"/>
              </a:ext>
            </a:extLst>
          </p:cNvPr>
          <p:cNvSpPr>
            <a:spLocks noGrp="1"/>
          </p:cNvSpPr>
          <p:nvPr>
            <p:ph type="title"/>
          </p:nvPr>
        </p:nvSpPr>
        <p:spPr/>
        <p:txBody>
          <a:bodyPr/>
          <a:lstStyle/>
          <a:p>
            <a:r>
              <a:rPr lang="en-US" b="1" dirty="0"/>
              <a:t>Place and location</a:t>
            </a:r>
            <a:endParaRPr lang="en-US" dirty="0"/>
          </a:p>
        </p:txBody>
      </p:sp>
      <p:sp>
        <p:nvSpPr>
          <p:cNvPr id="3" name="Content Placeholder 2">
            <a:extLst>
              <a:ext uri="{FF2B5EF4-FFF2-40B4-BE49-F238E27FC236}">
                <a16:creationId xmlns:a16="http://schemas.microsoft.com/office/drawing/2014/main" xmlns="" id="{A00FC6B5-B875-4174-9861-B2DD5240787D}"/>
              </a:ext>
            </a:extLst>
          </p:cNvPr>
          <p:cNvSpPr>
            <a:spLocks noGrp="1"/>
          </p:cNvSpPr>
          <p:nvPr>
            <p:ph idx="1"/>
          </p:nvPr>
        </p:nvSpPr>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Also, the product can be found in the online stores such as amazon. These companies can deliver the products at your doorstep. This method is mostly used by people who do not have an access to them in their shops.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Therefore, this makes the product available to everyone who requires it. </a:t>
            </a:r>
          </a:p>
        </p:txBody>
      </p:sp>
    </p:spTree>
    <p:extLst>
      <p:ext uri="{BB962C8B-B14F-4D97-AF65-F5344CB8AC3E}">
        <p14:creationId xmlns:p14="http://schemas.microsoft.com/office/powerpoint/2010/main" val="318407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A77739-BEF0-4C94-A87D-F8FF6D6338D8}"/>
              </a:ext>
            </a:extLst>
          </p:cNvPr>
          <p:cNvSpPr>
            <a:spLocks noGrp="1"/>
          </p:cNvSpPr>
          <p:nvPr>
            <p:ph type="title"/>
          </p:nvPr>
        </p:nvSpPr>
        <p:spPr/>
        <p:txBody>
          <a:bodyPr/>
          <a:lstStyle/>
          <a:p>
            <a:r>
              <a:rPr lang="en-US" b="1" dirty="0"/>
              <a:t>Product Price</a:t>
            </a:r>
            <a:endParaRPr lang="en-US" dirty="0"/>
          </a:p>
        </p:txBody>
      </p:sp>
      <p:sp>
        <p:nvSpPr>
          <p:cNvPr id="3" name="Content Placeholder 2">
            <a:extLst>
              <a:ext uri="{FF2B5EF4-FFF2-40B4-BE49-F238E27FC236}">
                <a16:creationId xmlns:a16="http://schemas.microsoft.com/office/drawing/2014/main" xmlns="" id="{56706202-41EF-4E30-8447-4613579FD50D}"/>
              </a:ext>
            </a:extLst>
          </p:cNvPr>
          <p:cNvSpPr>
            <a:spLocks noGrp="1"/>
          </p:cNvSpPr>
          <p:nvPr>
            <p:ph idx="1"/>
          </p:nvPr>
        </p:nvSpPr>
        <p:spPr>
          <a:xfrm>
            <a:off x="645132" y="2052918"/>
            <a:ext cx="9404722" cy="4195481"/>
          </a:xfrm>
        </p:spPr>
        <p:txBody>
          <a:bodyPr>
            <a:normAutofit/>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When it comes to costs of the products, they are usually budget friendly. From as low as five dollars, one can buy themselves a sunscreen product.</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However the prices are likely to change within time and as the product upgrade. Incase the manufacturers of the products decide to add and ingredient, then it is most likely that the prices might be high a little bit.</a:t>
            </a:r>
          </a:p>
          <a:p>
            <a:pPr marL="0" indent="0" algn="just">
              <a:buNone/>
            </a:pPr>
            <a:r>
              <a:rPr lang="en-US" dirty="0">
                <a:solidFill>
                  <a:srgbClr val="00B0F0"/>
                </a:solidFill>
                <a:latin typeface="Times New Roman" panose="02020603050405020304" pitchFamily="18" charset="0"/>
                <a:cs typeface="Times New Roman" panose="02020603050405020304" pitchFamily="18" charset="0"/>
              </a:rPr>
              <a:t>																(FrogDog, 2016)</a:t>
            </a:r>
          </a:p>
        </p:txBody>
      </p:sp>
    </p:spTree>
    <p:extLst>
      <p:ext uri="{BB962C8B-B14F-4D97-AF65-F5344CB8AC3E}">
        <p14:creationId xmlns:p14="http://schemas.microsoft.com/office/powerpoint/2010/main" val="1669196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FC7700-9366-43E7-8113-56CAE2FEAFD4}"/>
              </a:ext>
            </a:extLst>
          </p:cNvPr>
          <p:cNvSpPr>
            <a:spLocks noGrp="1"/>
          </p:cNvSpPr>
          <p:nvPr>
            <p:ph type="title"/>
          </p:nvPr>
        </p:nvSpPr>
        <p:spPr/>
        <p:txBody>
          <a:bodyPr/>
          <a:lstStyle/>
          <a:p>
            <a:r>
              <a:rPr lang="en-US" b="1" dirty="0"/>
              <a:t>Product Price</a:t>
            </a:r>
            <a:br>
              <a:rPr lang="en-US" b="1" dirty="0"/>
            </a:br>
            <a:endParaRPr lang="en-US" dirty="0"/>
          </a:p>
        </p:txBody>
      </p:sp>
      <p:sp>
        <p:nvSpPr>
          <p:cNvPr id="3" name="Content Placeholder 2">
            <a:extLst>
              <a:ext uri="{FF2B5EF4-FFF2-40B4-BE49-F238E27FC236}">
                <a16:creationId xmlns:a16="http://schemas.microsoft.com/office/drawing/2014/main" xmlns="" id="{A0D2AE4C-EE36-46EE-806A-E8C7E1026D85}"/>
              </a:ext>
            </a:extLst>
          </p:cNvPr>
          <p:cNvSpPr>
            <a:spLocks noGrp="1"/>
          </p:cNvSpPr>
          <p:nvPr>
            <p:ph idx="1"/>
          </p:nvPr>
        </p:nvSpPr>
        <p:spPr>
          <a:xfrm>
            <a:off x="645132" y="2052918"/>
            <a:ext cx="9404722" cy="4195481"/>
          </a:xfrm>
        </p:spPr>
        <p:txBody>
          <a:bodyPr>
            <a:normAutofit lnSpcReduction="10000"/>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Also, product prices depend on the products quality. For example, there are sunscreen products that not only do they protect someone from the sunburns but they also prevent one from insect bites.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These products cost more that the normal sunburn product. Therefore, this means that low cost products only protect ones skin from the sun.</a:t>
            </a:r>
          </a:p>
          <a:p>
            <a:pPr marL="0" indent="0" algn="just">
              <a:buNone/>
            </a:pPr>
            <a:r>
              <a:rPr lang="en-US" dirty="0">
                <a:solidFill>
                  <a:srgbClr val="00B0F0"/>
                </a:solidFill>
                <a:latin typeface="Times New Roman" panose="02020603050405020304" pitchFamily="18" charset="0"/>
                <a:cs typeface="Times New Roman" panose="02020603050405020304" pitchFamily="18" charset="0"/>
              </a:rPr>
              <a:t>																																			(Sommerfield, 2015)</a:t>
            </a:r>
          </a:p>
        </p:txBody>
      </p:sp>
    </p:spTree>
    <p:extLst>
      <p:ext uri="{BB962C8B-B14F-4D97-AF65-F5344CB8AC3E}">
        <p14:creationId xmlns:p14="http://schemas.microsoft.com/office/powerpoint/2010/main" val="3293790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37D147-58CB-4399-BEE6-0D131C9E8625}"/>
              </a:ext>
            </a:extLst>
          </p:cNvPr>
          <p:cNvSpPr>
            <a:spLocks noGrp="1"/>
          </p:cNvSpPr>
          <p:nvPr>
            <p:ph type="title"/>
          </p:nvPr>
        </p:nvSpPr>
        <p:spPr/>
        <p:txBody>
          <a:bodyPr/>
          <a:lstStyle/>
          <a:p>
            <a:r>
              <a:rPr lang="en-US" b="1" dirty="0"/>
              <a:t>Product Price</a:t>
            </a:r>
            <a:endParaRPr lang="en-US" dirty="0"/>
          </a:p>
        </p:txBody>
      </p:sp>
      <p:sp>
        <p:nvSpPr>
          <p:cNvPr id="3" name="Content Placeholder 2">
            <a:extLst>
              <a:ext uri="{FF2B5EF4-FFF2-40B4-BE49-F238E27FC236}">
                <a16:creationId xmlns:a16="http://schemas.microsoft.com/office/drawing/2014/main" xmlns="" id="{78B3EABF-D073-4BFB-80E7-5361C948571F}"/>
              </a:ext>
            </a:extLst>
          </p:cNvPr>
          <p:cNvSpPr>
            <a:spLocks noGrp="1"/>
          </p:cNvSpPr>
          <p:nvPr>
            <p:ph idx="1"/>
          </p:nvPr>
        </p:nvSpPr>
        <p:spPr>
          <a:xfrm>
            <a:off x="645132" y="2052918"/>
            <a:ext cx="9404722" cy="4195481"/>
          </a:xfrm>
        </p:spPr>
        <p:txBody>
          <a:bodyPr>
            <a:normAutofit lnSpcReduction="10000"/>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When placing an order from the companies sellers, one buys the product at a cheaper price. However some of the companies only sell the products in wholesale price. Only if, the customer buy the package in bulk.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However, cheap is expensive. For example, if one only required a single product at ten dollars, then the company will only sell to them if they purchase a box of 30pcs at 10 each.</a:t>
            </a:r>
          </a:p>
        </p:txBody>
      </p:sp>
    </p:spTree>
    <p:extLst>
      <p:ext uri="{BB962C8B-B14F-4D97-AF65-F5344CB8AC3E}">
        <p14:creationId xmlns:p14="http://schemas.microsoft.com/office/powerpoint/2010/main" val="61751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519C3B-84DD-44BB-AD46-CD6B8C6540FB}"/>
              </a:ext>
            </a:extLst>
          </p:cNvPr>
          <p:cNvSpPr>
            <a:spLocks noGrp="1"/>
          </p:cNvSpPr>
          <p:nvPr>
            <p:ph type="title"/>
          </p:nvPr>
        </p:nvSpPr>
        <p:spPr/>
        <p:txBody>
          <a:bodyPr/>
          <a:lstStyle/>
          <a:p>
            <a:r>
              <a:rPr lang="en-US" b="1" dirty="0"/>
              <a:t>Product Price</a:t>
            </a:r>
            <a:endParaRPr lang="en-US" dirty="0"/>
          </a:p>
        </p:txBody>
      </p:sp>
      <p:sp>
        <p:nvSpPr>
          <p:cNvPr id="3" name="Content Placeholder 2">
            <a:extLst>
              <a:ext uri="{FF2B5EF4-FFF2-40B4-BE49-F238E27FC236}">
                <a16:creationId xmlns:a16="http://schemas.microsoft.com/office/drawing/2014/main" xmlns="" id="{DF384002-57B3-40ED-BE7E-551C67CA2477}"/>
              </a:ext>
            </a:extLst>
          </p:cNvPr>
          <p:cNvSpPr>
            <a:spLocks noGrp="1"/>
          </p:cNvSpPr>
          <p:nvPr>
            <p:ph idx="1"/>
          </p:nvPr>
        </p:nvSpPr>
        <p:spPr/>
        <p:txBody>
          <a:bodyPr>
            <a:normAutofit/>
          </a:bodyPr>
          <a:lstStyle/>
          <a:p>
            <a:pPr>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Prices in the market might be quiet expensive than from the shop. Also, different sellers have different prices depending on their bills. For example, a company selling more products may decide to drop their prices and still make good profit.</a:t>
            </a:r>
          </a:p>
          <a:p>
            <a:pPr>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On the other hand, shops selling little products may also sell a bit higher for them to cater for their bills.</a:t>
            </a:r>
          </a:p>
        </p:txBody>
      </p:sp>
    </p:spTree>
    <p:extLst>
      <p:ext uri="{BB962C8B-B14F-4D97-AF65-F5344CB8AC3E}">
        <p14:creationId xmlns:p14="http://schemas.microsoft.com/office/powerpoint/2010/main" val="568194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FE37D-6D98-4666-8140-B2276EE2DB04}"/>
              </a:ext>
            </a:extLst>
          </p:cNvPr>
          <p:cNvSpPr>
            <a:spLocks noGrp="1"/>
          </p:cNvSpPr>
          <p:nvPr>
            <p:ph type="title"/>
          </p:nvPr>
        </p:nvSpPr>
        <p:spPr/>
        <p:txBody>
          <a:bodyPr/>
          <a:lstStyle/>
          <a:p>
            <a:r>
              <a:rPr lang="en-US" b="1" dirty="0"/>
              <a:t>		marketing and promotion</a:t>
            </a:r>
            <a:endParaRPr lang="en-US" dirty="0"/>
          </a:p>
        </p:txBody>
      </p:sp>
      <p:sp>
        <p:nvSpPr>
          <p:cNvPr id="3" name="Content Placeholder 2">
            <a:extLst>
              <a:ext uri="{FF2B5EF4-FFF2-40B4-BE49-F238E27FC236}">
                <a16:creationId xmlns:a16="http://schemas.microsoft.com/office/drawing/2014/main" xmlns="" id="{C6FF8DD1-0D3E-4907-B2A9-92DDCF3DDFB7}"/>
              </a:ext>
            </a:extLst>
          </p:cNvPr>
          <p:cNvSpPr>
            <a:spLocks noGrp="1"/>
          </p:cNvSpPr>
          <p:nvPr>
            <p:ph idx="1"/>
          </p:nvPr>
        </p:nvSpPr>
        <p:spPr>
          <a:xfrm>
            <a:off x="645132" y="2052918"/>
            <a:ext cx="9404722" cy="4805082"/>
          </a:xfrm>
        </p:spPr>
        <p:txBody>
          <a:bodyPr>
            <a:normAutofit fontScale="92500" lnSpcReduction="10000"/>
          </a:bodyPr>
          <a:lstStyle/>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Giving discounts- Discount refers to the percentage deducted from the original cost of product after purchasing the discounted products.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Giving discounts to customers who purchase more than two sunscreen products. </a:t>
            </a:r>
          </a:p>
          <a:p>
            <a:pPr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Discounts attract customers to buy many product. Also, for people who were using a different product, they can shift this product to get a discount in their purchase.</a:t>
            </a:r>
          </a:p>
          <a:p>
            <a:pPr marL="457200" indent="-457200" algn="just">
              <a:buFont typeface="+mj-lt"/>
              <a:buAutoNum type="arabicPeriod"/>
            </a:pPr>
            <a:endParaRPr lang="en-US" sz="3200" dirty="0">
              <a:latin typeface="Times New Roman" panose="02020603050405020304" pitchFamily="18" charset="0"/>
              <a:cs typeface="Times New Roman" panose="02020603050405020304" pitchFamily="18" charset="0"/>
            </a:endParaRPr>
          </a:p>
          <a:p>
            <a:pPr marL="0" indent="0" algn="just">
              <a:buNone/>
            </a:pPr>
            <a:r>
              <a:rPr lang="en-US" sz="2200" b="1" dirty="0">
                <a:solidFill>
                  <a:srgbClr val="00B0F0"/>
                </a:solidFill>
                <a:latin typeface="Times New Roman" panose="02020603050405020304" pitchFamily="18" charset="0"/>
                <a:cs typeface="Times New Roman" panose="02020603050405020304" pitchFamily="18" charset="0"/>
              </a:rPr>
              <a:t>																Melanie, 2017</a:t>
            </a:r>
          </a:p>
        </p:txBody>
      </p:sp>
    </p:spTree>
    <p:extLst>
      <p:ext uri="{BB962C8B-B14F-4D97-AF65-F5344CB8AC3E}">
        <p14:creationId xmlns:p14="http://schemas.microsoft.com/office/powerpoint/2010/main" val="1378893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161</TotalTime>
  <Words>827</Words>
  <Application>Microsoft Office PowerPoint</Application>
  <PresentationFormat>Widescreen</PresentationFormat>
  <Paragraphs>57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Times New Roman</vt:lpstr>
      <vt:lpstr>Wingdings</vt:lpstr>
      <vt:lpstr>Wingdings 3</vt:lpstr>
      <vt:lpstr>Ion</vt:lpstr>
      <vt:lpstr>Sunscreen Products</vt:lpstr>
      <vt:lpstr>Introduction </vt:lpstr>
      <vt:lpstr>Place and location</vt:lpstr>
      <vt:lpstr>Place and location</vt:lpstr>
      <vt:lpstr>Product Price</vt:lpstr>
      <vt:lpstr>Product Price </vt:lpstr>
      <vt:lpstr>Product Price</vt:lpstr>
      <vt:lpstr>Product Price</vt:lpstr>
      <vt:lpstr>  marketing and promotion</vt:lpstr>
      <vt:lpstr>  marketing and promotion</vt:lpstr>
      <vt:lpstr>  marketing and promotion</vt:lpstr>
      <vt:lpstr>   marketing and promotion</vt:lpstr>
      <vt:lpstr>  marketing and promotion</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Seeymon</dc:creator>
  <cp:lastModifiedBy>hp</cp:lastModifiedBy>
  <cp:revision>26</cp:revision>
  <dcterms:created xsi:type="dcterms:W3CDTF">2021-03-31T14:51:49Z</dcterms:created>
  <dcterms:modified xsi:type="dcterms:W3CDTF">2021-03-31T22:30:56Z</dcterms:modified>
</cp:coreProperties>
</file>